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1"/>
  </p:sldMasterIdLst>
  <p:notesMasterIdLst>
    <p:notesMasterId r:id="rId23"/>
  </p:notesMasterIdLst>
  <p:sldIdLst>
    <p:sldId id="256" r:id="rId2"/>
    <p:sldId id="265" r:id="rId3"/>
    <p:sldId id="258" r:id="rId4"/>
    <p:sldId id="257" r:id="rId5"/>
    <p:sldId id="266" r:id="rId6"/>
    <p:sldId id="260" r:id="rId7"/>
    <p:sldId id="268" r:id="rId8"/>
    <p:sldId id="267" r:id="rId9"/>
    <p:sldId id="269" r:id="rId10"/>
    <p:sldId id="270" r:id="rId11"/>
    <p:sldId id="271" r:id="rId12"/>
    <p:sldId id="279" r:id="rId13"/>
    <p:sldId id="281" r:id="rId14"/>
    <p:sldId id="280" r:id="rId15"/>
    <p:sldId id="272" r:id="rId16"/>
    <p:sldId id="277" r:id="rId17"/>
    <p:sldId id="274" r:id="rId18"/>
    <p:sldId id="275" r:id="rId19"/>
    <p:sldId id="276" r:id="rId20"/>
    <p:sldId id="278" r:id="rId21"/>
    <p:sldId id="282"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A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2236" autoAdjust="0"/>
  </p:normalViewPr>
  <p:slideViewPr>
    <p:cSldViewPr snapToGrid="0" snapToObjects="1">
      <p:cViewPr varScale="1">
        <p:scale>
          <a:sx n="57" d="100"/>
          <a:sy n="57" d="100"/>
        </p:scale>
        <p:origin x="5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851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24389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45251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726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626849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3798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88579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29095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6318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2438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161107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5623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8787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smtClean="0"/>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61589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92456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5610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smtClean="0"/>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9842632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smtClean="0"/>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62020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58620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02729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308120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308257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429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87748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smtClean="0"/>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01815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040926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72998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0285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83906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smtClean="0"/>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722980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63057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B61BEF0D-F0BB-DE4B-95CE-6DB70DBA9567}" type="datetimeFigureOut">
              <a:rPr lang="en-US" smtClean="0"/>
              <a:pPr/>
              <a:t>12/31/2023</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805943"/>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41490"/>
            <a:ext cx="10554414" cy="355402"/>
          </a:xfrm>
          <a:prstGeom prst="rect">
            <a:avLst/>
          </a:prstGeom>
          <a:noFill/>
          <a:ln/>
        </p:spPr>
        <p:txBody>
          <a:bodyPr wrap="none" rtlCol="0" anchor="t"/>
          <a:lstStyle/>
          <a:p>
            <a:pPr marL="0" indent="0">
              <a:lnSpc>
                <a:spcPts val="2799"/>
              </a:lnSpc>
              <a:buNone/>
            </a:pPr>
            <a:endParaRPr lang="en-US" sz="1750" dirty="0"/>
          </a:p>
        </p:txBody>
      </p:sp>
      <p:sp>
        <p:nvSpPr>
          <p:cNvPr id="14" name="TextBox 13"/>
          <p:cNvSpPr txBox="1"/>
          <p:nvPr/>
        </p:nvSpPr>
        <p:spPr>
          <a:xfrm>
            <a:off x="5196468" y="5586761"/>
            <a:ext cx="5107259" cy="369332"/>
          </a:xfrm>
          <a:prstGeom prst="rect">
            <a:avLst/>
          </a:prstGeom>
          <a:noFill/>
        </p:spPr>
        <p:txBody>
          <a:bodyPr wrap="square" rtlCol="0">
            <a:spAutoFit/>
          </a:bodyPr>
          <a:lstStyle/>
          <a:p>
            <a:r>
              <a:rPr lang="en-US" i="1" u="sng" dirty="0" smtClean="0">
                <a:latin typeface="Blackadder ITC" panose="04020505051007020D02" pitchFamily="82" charset="0"/>
              </a:rPr>
              <a:t>Presented By:  Abdul Hanan &amp; Muhammad Owais</a:t>
            </a:r>
          </a:p>
        </p:txBody>
      </p:sp>
      <p:sp>
        <p:nvSpPr>
          <p:cNvPr id="18" name="TextBox 17"/>
          <p:cNvSpPr txBox="1"/>
          <p:nvPr/>
        </p:nvSpPr>
        <p:spPr>
          <a:xfrm>
            <a:off x="3479180" y="3930134"/>
            <a:ext cx="9958039" cy="584775"/>
          </a:xfrm>
          <a:prstGeom prst="rect">
            <a:avLst/>
          </a:prstGeom>
          <a:noFill/>
        </p:spPr>
        <p:txBody>
          <a:bodyPr wrap="square" rtlCol="0">
            <a:spAutoFit/>
          </a:bodyPr>
          <a:lstStyle/>
          <a:p>
            <a:r>
              <a:rPr lang="en-US" sz="3200" i="1" u="sng" dirty="0" smtClean="0">
                <a:solidFill>
                  <a:schemeClr val="accent1">
                    <a:lumMod val="50000"/>
                  </a:schemeClr>
                </a:solidFill>
                <a:latin typeface="Blackadder ITC" panose="04020505051007020D02" pitchFamily="82" charset="0"/>
              </a:rPr>
              <a:t>Presented By: Muhammad Owais &amp; Abdul Hanan</a:t>
            </a:r>
            <a:endParaRPr lang="en-US" sz="3200" i="1" u="sng" dirty="0">
              <a:solidFill>
                <a:schemeClr val="accent1">
                  <a:lumMod val="50000"/>
                </a:schemeClr>
              </a:solidFill>
              <a:latin typeface="Blackadder ITC" panose="04020505051007020D02" pitchFamily="8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48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Analysis of game using Game theory</a:t>
            </a:r>
            <a:endParaRPr lang="en-US" sz="4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84287" y="2531259"/>
            <a:ext cx="4290060" cy="347186"/>
          </a:xfrm>
          <a:prstGeom prst="rect">
            <a:avLst/>
          </a:prstGeom>
          <a:noFill/>
          <a:ln/>
        </p:spPr>
        <p:txBody>
          <a:bodyPr wrap="none" rtlCol="0" anchor="t"/>
          <a:lstStyle/>
          <a:p>
            <a:pPr marL="0" indent="0">
              <a:lnSpc>
                <a:spcPts val="2734"/>
              </a:lnSpc>
              <a:buNone/>
            </a:pPr>
            <a:r>
              <a:rPr lang="en-US" sz="3600" b="1" u="sng" dirty="0">
                <a:solidFill>
                  <a:schemeClr val="bg1">
                    <a:lumMod val="50000"/>
                    <a:lumOff val="50000"/>
                  </a:schemeClr>
                </a:solidFill>
                <a:latin typeface="Times New Roman" panose="02020603050405020304" pitchFamily="18" charset="0"/>
                <a:ea typeface="Roboto Slab" pitchFamily="34" charset="-122"/>
                <a:cs typeface="Times New Roman" panose="02020603050405020304" pitchFamily="18" charset="0"/>
              </a:rPr>
              <a:t>Game Analysis: </a:t>
            </a:r>
            <a:r>
              <a:rPr lang="en-US" sz="3600" b="1" u="sng" dirty="0" smtClean="0">
                <a:solidFill>
                  <a:schemeClr val="bg1">
                    <a:lumMod val="50000"/>
                    <a:lumOff val="50000"/>
                  </a:schemeClr>
                </a:solidFill>
                <a:latin typeface="Times New Roman" panose="02020603050405020304" pitchFamily="18" charset="0"/>
                <a:ea typeface="Roboto Slab" pitchFamily="34" charset="-122"/>
                <a:cs typeface="Times New Roman" panose="02020603050405020304" pitchFamily="18" charset="0"/>
              </a:rPr>
              <a:t>Snakes and Ladder</a:t>
            </a:r>
            <a:endParaRPr lang="en-US" sz="3600" b="1" u="sng" dirty="0">
              <a:solidFill>
                <a:schemeClr val="bg1">
                  <a:lumMod val="50000"/>
                  <a:lumOff val="5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sp>
        <p:nvSpPr>
          <p:cNvPr id="21" name="Rectangle 5">
            <a:extLst>
              <a:ext uri="{FF2B5EF4-FFF2-40B4-BE49-F238E27FC236}">
                <a16:creationId xmlns:a16="http://schemas.microsoft.com/office/drawing/2014/main" id="{36883EC2-13FE-1EE1-46A4-6B518CAAB0BD}"/>
              </a:ext>
            </a:extLst>
          </p:cNvPr>
          <p:cNvSpPr>
            <a:spLocks noChangeArrowheads="1"/>
          </p:cNvSpPr>
          <p:nvPr/>
        </p:nvSpPr>
        <p:spPr bwMode="auto">
          <a:xfrm>
            <a:off x="1384287" y="2878445"/>
            <a:ext cx="7524935"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2800" dirty="0"/>
              <a:t/>
            </a:r>
            <a:br>
              <a:rPr lang="en-US" sz="2800" dirty="0"/>
            </a:br>
            <a:r>
              <a:rPr lang="en-US" sz="3200" dirty="0">
                <a:solidFill>
                  <a:schemeClr val="accent3">
                    <a:lumMod val="40000"/>
                    <a:lumOff val="60000"/>
                  </a:schemeClr>
                </a:solidFill>
                <a:latin typeface="Times New Roman" panose="02020603050405020304" pitchFamily="18" charset="0"/>
                <a:cs typeface="Times New Roman" panose="02020603050405020304" pitchFamily="18" charset="0"/>
              </a:rPr>
              <a:t>Snake and Ladder is a luck-driven board game where players progress or regress based on dice rolls. Although strategic decisions are limited, the game's simplicity and element of surprise make it a timeless, family-friendly pastime, balancing chance and light strategy for an entertaining experience.</a:t>
            </a:r>
            <a:endParaRPr kumimoji="0" lang="en-US" altLang="en-US" sz="4400" b="0" i="0" u="none" strike="noStrike" cap="none" normalizeH="0" baseline="0" dirty="0">
              <a:ln>
                <a:noFill/>
              </a:ln>
              <a:solidFill>
                <a:schemeClr val="accent3">
                  <a:lumMod val="40000"/>
                  <a:lumOff val="60000"/>
                </a:schemeClr>
              </a:solidFill>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55" y="2704852"/>
            <a:ext cx="5076545" cy="4215161"/>
          </a:xfrm>
          <a:prstGeom prst="rect">
            <a:avLst/>
          </a:prstGeom>
        </p:spPr>
      </p:pic>
    </p:spTree>
    <p:extLst>
      <p:ext uri="{BB962C8B-B14F-4D97-AF65-F5344CB8AC3E}">
        <p14:creationId xmlns:p14="http://schemas.microsoft.com/office/powerpoint/2010/main" val="4047933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664780"/>
            <a:ext cx="5053788" cy="710802"/>
          </a:xfrm>
          <a:prstGeom prst="rect">
            <a:avLst/>
          </a:prstGeom>
          <a:noFill/>
          <a:ln/>
        </p:spPr>
        <p:txBody>
          <a:bodyPr wrap="none" rtlCol="0" anchor="t"/>
          <a:lstStyle/>
          <a:p>
            <a:pPr marL="0" indent="0" algn="ctr">
              <a:lnSpc>
                <a:spcPts val="5468"/>
              </a:lnSpc>
              <a:buNone/>
            </a:pPr>
            <a:r>
              <a:rPr lang="en-US" sz="48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Analysis of game using Game theory</a:t>
            </a:r>
            <a:endParaRPr lang="en-US" sz="4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sp>
        <p:nvSpPr>
          <p:cNvPr id="2" name="Rectangle 1">
            <a:extLst>
              <a:ext uri="{FF2B5EF4-FFF2-40B4-BE49-F238E27FC236}">
                <a16:creationId xmlns:a16="http://schemas.microsoft.com/office/drawing/2014/main" id="{63E2DABC-9D4B-8B88-E401-C1D414207293}"/>
              </a:ext>
            </a:extLst>
          </p:cNvPr>
          <p:cNvSpPr>
            <a:spLocks noChangeArrowheads="1"/>
          </p:cNvSpPr>
          <p:nvPr/>
        </p:nvSpPr>
        <p:spPr bwMode="auto">
          <a:xfrm>
            <a:off x="1412892" y="1693819"/>
            <a:ext cx="7335692"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Graph </a:t>
            </a:r>
            <a:r>
              <a:rPr kumimoji="0" lang="en-US" altLang="en-US" sz="2800" b="1" i="0" u="sng" strike="noStrike" cap="none" normalizeH="0" baseline="0" dirty="0">
                <a:ln>
                  <a:noFill/>
                </a:ln>
                <a:solidFill>
                  <a:schemeClr val="tx1">
                    <a:lumMod val="85000"/>
                  </a:schemeClr>
                </a:solidFill>
                <a:effectLst/>
                <a:latin typeface="Times New Roman" panose="02020603050405020304" pitchFamily="18" charset="0"/>
                <a:cs typeface="Times New Roman" panose="02020603050405020304" pitchFamily="18" charset="0"/>
              </a:rPr>
              <a:t>Representation in </a:t>
            </a:r>
            <a:r>
              <a:rPr lang="en-US" altLang="en-US" sz="2800" b="1" u="sng" dirty="0" smtClean="0">
                <a:solidFill>
                  <a:schemeClr val="tx1">
                    <a:lumMod val="85000"/>
                  </a:schemeClr>
                </a:solidFill>
                <a:latin typeface="Times New Roman" panose="02020603050405020304" pitchFamily="18" charset="0"/>
                <a:cs typeface="Times New Roman" panose="02020603050405020304" pitchFamily="18" charset="0"/>
              </a:rPr>
              <a:t>Snakes and Ladder</a:t>
            </a:r>
            <a:r>
              <a:rPr kumimoji="0" lang="en-US" altLang="en-US" sz="2800" b="1" i="0" u="sng" strike="noStrike" cap="none" normalizeH="0" baseline="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a:t>
            </a:r>
            <a:r>
              <a:rPr lang="en-US" sz="3200" dirty="0">
                <a:solidFill>
                  <a:schemeClr val="accent3">
                    <a:lumMod val="40000"/>
                    <a:lumOff val="60000"/>
                  </a:schemeClr>
                </a:solidFill>
                <a:latin typeface="Times New Roman" panose="02020603050405020304" pitchFamily="18" charset="0"/>
                <a:cs typeface="Times New Roman" panose="02020603050405020304" pitchFamily="18" charset="0"/>
              </a:rPr>
              <a:t/>
            </a:r>
            <a:br>
              <a:rPr lang="en-US" sz="3200" dirty="0">
                <a:solidFill>
                  <a:schemeClr val="accent3">
                    <a:lumMod val="40000"/>
                    <a:lumOff val="60000"/>
                  </a:schemeClr>
                </a:solidFill>
                <a:latin typeface="Times New Roman" panose="02020603050405020304" pitchFamily="18" charset="0"/>
                <a:cs typeface="Times New Roman" panose="02020603050405020304" pitchFamily="18" charset="0"/>
              </a:rPr>
            </a:br>
            <a:r>
              <a:rPr lang="en-US" sz="2400" dirty="0">
                <a:solidFill>
                  <a:schemeClr val="accent3">
                    <a:lumMod val="40000"/>
                    <a:lumOff val="60000"/>
                  </a:schemeClr>
                </a:solidFill>
                <a:latin typeface="Times New Roman" panose="02020603050405020304" pitchFamily="18" charset="0"/>
                <a:cs typeface="Times New Roman" panose="02020603050405020304" pitchFamily="18" charset="0"/>
              </a:rPr>
              <a:t>The Snakes and Ladders board features numbered squares with arrows representing ladder climbs and snake descents, creating a dynamic gameplay of dice-driven advancement and </a:t>
            </a:r>
            <a:r>
              <a:rPr lang="en-US" sz="2400" dirty="0" smtClean="0">
                <a:solidFill>
                  <a:schemeClr val="accent3">
                    <a:lumMod val="40000"/>
                    <a:lumOff val="60000"/>
                  </a:schemeClr>
                </a:solidFill>
                <a:latin typeface="Times New Roman" panose="02020603050405020304" pitchFamily="18" charset="0"/>
                <a:cs typeface="Times New Roman" panose="02020603050405020304" pitchFamily="18" charset="0"/>
              </a:rPr>
              <a:t>setbacks.</a:t>
            </a:r>
          </a:p>
          <a:p>
            <a:pPr lvl="0" defTabSz="914400"/>
            <a:r>
              <a:rPr kumimoji="0" lang="en-US" altLang="en-US" sz="2800" b="1" i="0" u="sng" strike="noStrike" cap="none" normalizeH="0" baseline="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Edges </a:t>
            </a:r>
            <a:r>
              <a:rPr kumimoji="0" lang="en-US" altLang="en-US" sz="2800" b="1" i="0" u="sng" strike="noStrike" cap="none" normalizeH="0" baseline="0" dirty="0">
                <a:ln>
                  <a:noFill/>
                </a:ln>
                <a:solidFill>
                  <a:schemeClr val="tx1">
                    <a:lumMod val="85000"/>
                  </a:schemeClr>
                </a:solidFill>
                <a:effectLst/>
                <a:latin typeface="Times New Roman" panose="02020603050405020304" pitchFamily="18" charset="0"/>
                <a:cs typeface="Times New Roman" panose="02020603050405020304" pitchFamily="18" charset="0"/>
              </a:rPr>
              <a:t>and Vertices in </a:t>
            </a:r>
            <a:r>
              <a:rPr kumimoji="0" lang="en-US" altLang="en-US" sz="2800" b="1" i="0" u="sng" strike="noStrike" cap="none" normalizeH="0" baseline="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Snakes</a:t>
            </a:r>
            <a:r>
              <a:rPr kumimoji="0" lang="en-US" altLang="en-US" sz="2800" b="1" i="0" u="sng" strike="noStrike" cap="none" normalizeH="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 and Ladder</a:t>
            </a:r>
            <a:r>
              <a:rPr kumimoji="0" lang="en-US" altLang="en-US" sz="2800" b="1" i="0" u="sng" strike="noStrike" cap="none" normalizeH="0" baseline="0" dirty="0" smtClean="0">
                <a:ln>
                  <a:noFill/>
                </a:ln>
                <a:solidFill>
                  <a:schemeClr val="tx1">
                    <a:lumMod val="85000"/>
                  </a:schemeClr>
                </a:solidFill>
                <a:effectLst/>
                <a:latin typeface="Times New Roman" panose="02020603050405020304" pitchFamily="18" charset="0"/>
                <a:cs typeface="Times New Roman" panose="02020603050405020304" pitchFamily="18" charset="0"/>
              </a:rPr>
              <a:t> </a:t>
            </a:r>
            <a:r>
              <a:rPr kumimoji="0" lang="en-US" altLang="en-US" sz="2800" b="1" i="0" u="sng" strike="noStrike" cap="none" normalizeH="0" baseline="0" dirty="0">
                <a:ln>
                  <a:noFill/>
                </a:ln>
                <a:solidFill>
                  <a:schemeClr val="tx1">
                    <a:lumMod val="85000"/>
                  </a:schemeClr>
                </a:solidFill>
                <a:effectLst/>
                <a:latin typeface="Times New Roman" panose="02020603050405020304" pitchFamily="18" charset="0"/>
                <a:cs typeface="Times New Roman" panose="02020603050405020304" pitchFamily="18" charset="0"/>
              </a:rPr>
              <a:t>Graph:</a:t>
            </a:r>
          </a:p>
          <a:p>
            <a:pPr lvl="0" defTabSz="914400"/>
            <a:r>
              <a:rPr lang="en-US" sz="2000" dirty="0">
                <a:solidFill>
                  <a:schemeClr val="accent3">
                    <a:lumMod val="40000"/>
                    <a:lumOff val="60000"/>
                  </a:schemeClr>
                </a:solidFill>
              </a:rPr>
              <a:t>In Snakes and Ladders, the vertices are the numbered squares on the board, and the edges are the arrows depicting movement facilitated by ladders and snakes between these positions. The game progresses through transitions along these edges based on dice rolls</a:t>
            </a:r>
            <a:r>
              <a:rPr kumimoji="0" lang="en-US" altLang="en-US" sz="2800" b="0" i="0" u="none" strike="noStrike" cap="none" normalizeH="0" baseline="0" dirty="0" smtClean="0">
                <a:ln>
                  <a:noFill/>
                </a:ln>
                <a:solidFill>
                  <a:schemeClr val="accent3">
                    <a:lumMod val="40000"/>
                    <a:lumOff val="60000"/>
                  </a:schemeClr>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a:ln>
                <a:noFill/>
              </a:ln>
              <a:solidFill>
                <a:schemeClr val="accent3">
                  <a:lumMod val="40000"/>
                  <a:lumOff val="6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lumMod val="85000"/>
                  </a:schemeClr>
                </a:solidFill>
                <a:effectLst/>
                <a:latin typeface="Times New Roman" panose="02020603050405020304" pitchFamily="18" charset="0"/>
                <a:cs typeface="Times New Roman" panose="02020603050405020304" pitchFamily="18" charset="0"/>
              </a:rPr>
              <a:t>Graph Theory in Winning and Losing:</a:t>
            </a:r>
          </a:p>
          <a:p>
            <a:pPr lvl="0" defTabSz="914400"/>
            <a:r>
              <a:rPr lang="en-US" sz="2000" dirty="0">
                <a:solidFill>
                  <a:schemeClr val="accent3">
                    <a:lumMod val="40000"/>
                    <a:lumOff val="60000"/>
                  </a:schemeClr>
                </a:solidFill>
              </a:rPr>
              <a:t>In Snakes and Ladders, players navigate a graph of numbered squares connected by ladders and snakes, aiming to reach the final square to win or facing setbacks that may lead to a loss. The game's outcome is dictated by their positions on the graph.</a:t>
            </a:r>
            <a:r>
              <a:rPr kumimoji="0" lang="en-US" altLang="en-US" sz="1800" b="0" i="0" u="none" strike="noStrike" cap="none" normalizeH="0" baseline="0" dirty="0">
                <a:ln>
                  <a:noFill/>
                </a:ln>
                <a:solidFill>
                  <a:srgbClr val="000000"/>
                </a:solidFill>
                <a:effectLst/>
                <a:latin typeface="Söhne"/>
              </a:rPr>
              <a:t/>
            </a: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55" y="2704852"/>
            <a:ext cx="5076545" cy="4215161"/>
          </a:xfrm>
          <a:prstGeom prst="rect">
            <a:avLst/>
          </a:prstGeom>
        </p:spPr>
      </p:pic>
    </p:spTree>
    <p:extLst>
      <p:ext uri="{BB962C8B-B14F-4D97-AF65-F5344CB8AC3E}">
        <p14:creationId xmlns:p14="http://schemas.microsoft.com/office/powerpoint/2010/main" val="950414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0591"/>
            <a:ext cx="14630400" cy="231945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374566"/>
          </a:xfrm>
          <a:prstGeom prst="rect">
            <a:avLst/>
          </a:prstGeom>
        </p:spPr>
      </p:pic>
    </p:spTree>
    <p:extLst>
      <p:ext uri="{BB962C8B-B14F-4D97-AF65-F5344CB8AC3E}">
        <p14:creationId xmlns:p14="http://schemas.microsoft.com/office/powerpoint/2010/main" val="3980998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210"/>
            <a:ext cx="14630400" cy="8318810"/>
          </a:xfrm>
          <a:prstGeom prst="rect">
            <a:avLst/>
          </a:prstGeom>
        </p:spPr>
      </p:pic>
    </p:spTree>
    <p:extLst>
      <p:ext uri="{BB962C8B-B14F-4D97-AF65-F5344CB8AC3E}">
        <p14:creationId xmlns:p14="http://schemas.microsoft.com/office/powerpoint/2010/main" val="2714408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7399"/>
            <a:ext cx="14630400" cy="231945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8780"/>
            <a:ext cx="14630400" cy="8508380"/>
          </a:xfrm>
          <a:prstGeom prst="rect">
            <a:avLst/>
          </a:prstGeom>
        </p:spPr>
      </p:pic>
    </p:spTree>
    <p:extLst>
      <p:ext uri="{BB962C8B-B14F-4D97-AF65-F5344CB8AC3E}">
        <p14:creationId xmlns:p14="http://schemas.microsoft.com/office/powerpoint/2010/main" val="866212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1: Undirected Graph degrees</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tretch>
            <a:fillRect/>
          </a:stretch>
        </p:blipFill>
        <p:spPr>
          <a:xfrm>
            <a:off x="1345498" y="3086684"/>
            <a:ext cx="5548195" cy="3215261"/>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7369788" y="4237114"/>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accent5">
                  <a:lumMod val="5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415" y="3086684"/>
            <a:ext cx="2502029" cy="2819545"/>
          </a:xfrm>
          <a:prstGeom prst="rect">
            <a:avLst/>
          </a:prstGeom>
        </p:spPr>
      </p:pic>
    </p:spTree>
    <p:extLst>
      <p:ext uri="{BB962C8B-B14F-4D97-AF65-F5344CB8AC3E}">
        <p14:creationId xmlns:p14="http://schemas.microsoft.com/office/powerpoint/2010/main" val="3569633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2: Directed Graph degrees</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rcRect/>
          <a:stretch/>
        </p:blipFill>
        <p:spPr>
          <a:xfrm>
            <a:off x="1327217" y="3086683"/>
            <a:ext cx="5380876" cy="3215261"/>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7369788" y="4237114"/>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8741" y="3033702"/>
            <a:ext cx="4502381" cy="3321221"/>
          </a:xfrm>
          <a:prstGeom prst="rect">
            <a:avLst/>
          </a:prstGeom>
        </p:spPr>
      </p:pic>
    </p:spTree>
    <p:extLst>
      <p:ext uri="{BB962C8B-B14F-4D97-AF65-F5344CB8AC3E}">
        <p14:creationId xmlns:p14="http://schemas.microsoft.com/office/powerpoint/2010/main" val="2303536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3: Check Bipartite</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rcRect/>
          <a:stretch/>
        </p:blipFill>
        <p:spPr>
          <a:xfrm>
            <a:off x="1437776" y="3086684"/>
            <a:ext cx="4341630" cy="4809283"/>
          </a:xfrm>
          <a:prstGeom prst="rect">
            <a:avLst/>
          </a:prstGeom>
        </p:spPr>
      </p:pic>
      <p:pic>
        <p:nvPicPr>
          <p:cNvPr id="7" name="Picture 6">
            <a:extLst>
              <a:ext uri="{FF2B5EF4-FFF2-40B4-BE49-F238E27FC236}">
                <a16:creationId xmlns:a16="http://schemas.microsoft.com/office/drawing/2014/main" id="{688C4F80-6F79-EBB1-3D6C-6AF8513927FF}"/>
              </a:ext>
            </a:extLst>
          </p:cNvPr>
          <p:cNvPicPr>
            <a:picLocks noChangeAspect="1"/>
          </p:cNvPicPr>
          <p:nvPr/>
        </p:nvPicPr>
        <p:blipFill>
          <a:blip r:embed="rId4"/>
          <a:srcRect/>
          <a:stretch/>
        </p:blipFill>
        <p:spPr>
          <a:xfrm>
            <a:off x="8438142" y="4228143"/>
            <a:ext cx="5772127" cy="3440761"/>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6344506" y="5034124"/>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961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4: Adjacency Matrix Creation</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rcRect/>
          <a:stretch/>
        </p:blipFill>
        <p:spPr>
          <a:xfrm>
            <a:off x="1270009" y="3086683"/>
            <a:ext cx="4129893" cy="4960130"/>
          </a:xfrm>
          <a:prstGeom prst="rect">
            <a:avLst/>
          </a:prstGeom>
        </p:spPr>
      </p:pic>
      <p:pic>
        <p:nvPicPr>
          <p:cNvPr id="7" name="Picture 6">
            <a:extLst>
              <a:ext uri="{FF2B5EF4-FFF2-40B4-BE49-F238E27FC236}">
                <a16:creationId xmlns:a16="http://schemas.microsoft.com/office/drawing/2014/main" id="{688C4F80-6F79-EBB1-3D6C-6AF8513927FF}"/>
              </a:ext>
            </a:extLst>
          </p:cNvPr>
          <p:cNvPicPr>
            <a:picLocks noChangeAspect="1"/>
          </p:cNvPicPr>
          <p:nvPr/>
        </p:nvPicPr>
        <p:blipFill>
          <a:blip r:embed="rId4"/>
          <a:srcRect/>
          <a:stretch/>
        </p:blipFill>
        <p:spPr>
          <a:xfrm>
            <a:off x="8393038" y="3294926"/>
            <a:ext cx="5053788" cy="4651784"/>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6245324" y="5109548"/>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657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5: Undirected Graph degrees</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rcRect/>
          <a:stretch/>
        </p:blipFill>
        <p:spPr>
          <a:xfrm>
            <a:off x="2262173" y="3086684"/>
            <a:ext cx="4707091" cy="3939823"/>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7369788" y="4237114"/>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1700" y="3086684"/>
            <a:ext cx="3702240" cy="3753043"/>
          </a:xfrm>
          <a:prstGeom prst="rect">
            <a:avLst/>
          </a:prstGeom>
        </p:spPr>
      </p:pic>
    </p:spTree>
    <p:extLst>
      <p:ext uri="{BB962C8B-B14F-4D97-AF65-F5344CB8AC3E}">
        <p14:creationId xmlns:p14="http://schemas.microsoft.com/office/powerpoint/2010/main" val="655695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6380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gn="ctr">
              <a:lnSpc>
                <a:spcPts val="5468"/>
              </a:lnSpc>
              <a:buNone/>
            </a:pPr>
            <a:r>
              <a:rPr lang="en-US" sz="6000" b="1"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Coding Problems</a:t>
            </a:r>
            <a:endParaRPr lang="en-US" sz="6000" b="1"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endParaRPr lang="en-US" sz="2624" dirty="0">
              <a:solidFill>
                <a:schemeClr val="tx1">
                  <a:lumMod val="95000"/>
                  <a:lumOff val="5000"/>
                </a:schemeClr>
              </a:solidFill>
            </a:endParaRPr>
          </a:p>
        </p:txBody>
      </p:sp>
      <p:sp>
        <p:nvSpPr>
          <p:cNvPr id="16" name="Text 13"/>
          <p:cNvSpPr/>
          <p:nvPr/>
        </p:nvSpPr>
        <p:spPr>
          <a:xfrm>
            <a:off x="1345499" y="2531259"/>
            <a:ext cx="4290060" cy="347186"/>
          </a:xfrm>
          <a:prstGeom prst="rect">
            <a:avLst/>
          </a:prstGeom>
          <a:noFill/>
          <a:ln/>
        </p:spPr>
        <p:txBody>
          <a:bodyPr wrap="none" rtlCol="0" anchor="t"/>
          <a:lstStyle/>
          <a:p>
            <a:pPr marL="0" indent="0">
              <a:lnSpc>
                <a:spcPts val="2734"/>
              </a:lnSpc>
              <a:buNone/>
            </a:pPr>
            <a:r>
              <a:rPr lang="en-US" sz="3600" b="1" dirty="0">
                <a:solidFill>
                  <a:schemeClr val="accent3">
                    <a:lumMod val="40000"/>
                    <a:lumOff val="60000"/>
                  </a:schemeClr>
                </a:solidFill>
                <a:latin typeface="Times New Roman" panose="02020603050405020304" pitchFamily="18" charset="0"/>
                <a:ea typeface="Roboto Slab" pitchFamily="34" charset="-122"/>
                <a:cs typeface="Times New Roman" panose="02020603050405020304" pitchFamily="18" charset="0"/>
              </a:rPr>
              <a:t>Problem 6: Incidence Matrix Construction</a:t>
            </a:r>
            <a:endParaRPr lang="en-US" sz="36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endParaRPr lang="en-US" sz="2000" dirty="0">
              <a:solidFill>
                <a:schemeClr val="tx1">
                  <a:lumMod val="95000"/>
                  <a:lumOff val="5000"/>
                </a:schemeClr>
              </a:solidFill>
            </a:endParaRPr>
          </a:p>
        </p:txBody>
      </p:sp>
      <p:pic>
        <p:nvPicPr>
          <p:cNvPr id="3" name="Picture 2">
            <a:extLst>
              <a:ext uri="{FF2B5EF4-FFF2-40B4-BE49-F238E27FC236}">
                <a16:creationId xmlns:a16="http://schemas.microsoft.com/office/drawing/2014/main" id="{5A797F62-6F21-7733-6BCD-3E5977E6A171}"/>
              </a:ext>
            </a:extLst>
          </p:cNvPr>
          <p:cNvPicPr>
            <a:picLocks noChangeAspect="1"/>
          </p:cNvPicPr>
          <p:nvPr/>
        </p:nvPicPr>
        <p:blipFill>
          <a:blip r:embed="rId3"/>
          <a:srcRect/>
          <a:stretch/>
        </p:blipFill>
        <p:spPr>
          <a:xfrm>
            <a:off x="2227716" y="3086684"/>
            <a:ext cx="4924427" cy="4184551"/>
          </a:xfrm>
          <a:prstGeom prst="rect">
            <a:avLst/>
          </a:prstGeom>
        </p:spPr>
      </p:pic>
      <p:sp>
        <p:nvSpPr>
          <p:cNvPr id="10" name="Arrow: Right 9">
            <a:extLst>
              <a:ext uri="{FF2B5EF4-FFF2-40B4-BE49-F238E27FC236}">
                <a16:creationId xmlns:a16="http://schemas.microsoft.com/office/drawing/2014/main" id="{C1FB8518-D4C4-2573-855D-CDBB0DC4DE61}"/>
              </a:ext>
            </a:extLst>
          </p:cNvPr>
          <p:cNvSpPr/>
          <p:nvPr/>
        </p:nvSpPr>
        <p:spPr>
          <a:xfrm>
            <a:off x="7356202" y="4669349"/>
            <a:ext cx="1941388" cy="914400"/>
          </a:xfrm>
          <a:prstGeom prst="rightArrow">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16" y="3521707"/>
            <a:ext cx="4369025" cy="2502029"/>
          </a:xfrm>
          <a:prstGeom prst="rect">
            <a:avLst/>
          </a:prstGeom>
        </p:spPr>
      </p:pic>
    </p:spTree>
    <p:extLst>
      <p:ext uri="{BB962C8B-B14F-4D97-AF65-F5344CB8AC3E}">
        <p14:creationId xmlns:p14="http://schemas.microsoft.com/office/powerpoint/2010/main" val="2699345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extBox 2"/>
          <p:cNvSpPr txBox="1"/>
          <p:nvPr/>
        </p:nvSpPr>
        <p:spPr>
          <a:xfrm>
            <a:off x="680224" y="423746"/>
            <a:ext cx="6936059" cy="1446550"/>
          </a:xfrm>
          <a:prstGeom prst="rect">
            <a:avLst/>
          </a:prstGeom>
          <a:noFill/>
        </p:spPr>
        <p:txBody>
          <a:bodyPr wrap="square" rtlCol="0">
            <a:spAutoFit/>
          </a:bodyPr>
          <a:lstStyle/>
          <a:p>
            <a:r>
              <a:rPr lang="en-US" sz="8800" dirty="0" smtClean="0">
                <a:solidFill>
                  <a:schemeClr val="tx1">
                    <a:lumMod val="85000"/>
                  </a:schemeClr>
                </a:solidFill>
                <a:latin typeface="Times New Roman" panose="02020603050405020304" pitchFamily="18" charset="0"/>
                <a:cs typeface="Times New Roman" panose="02020603050405020304" pitchFamily="18" charset="0"/>
              </a:rPr>
              <a:t>Conclusion:</a:t>
            </a:r>
            <a:endParaRPr lang="en-US"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858644" y="2163337"/>
            <a:ext cx="11653024" cy="3139321"/>
          </a:xfrm>
          <a:prstGeom prst="rect">
            <a:avLst/>
          </a:prstGeom>
          <a:noFill/>
        </p:spPr>
        <p:txBody>
          <a:bodyPr wrap="square" rtlCol="0">
            <a:spAutoFit/>
          </a:bodyPr>
          <a:lstStyle/>
          <a:p>
            <a:r>
              <a:rPr lang="en-US" dirty="0"/>
              <a:t/>
            </a:r>
            <a:br>
              <a:rPr lang="en-US" dirty="0"/>
            </a:br>
            <a:r>
              <a:rPr lang="en-US" sz="2800" dirty="0">
                <a:solidFill>
                  <a:schemeClr val="tx1">
                    <a:lumMod val="50000"/>
                  </a:schemeClr>
                </a:solidFill>
                <a:latin typeface="Times New Roman" panose="02020603050405020304" pitchFamily="18" charset="0"/>
                <a:cs typeface="Times New Roman" panose="02020603050405020304" pitchFamily="18" charset="0"/>
              </a:rPr>
              <a:t>Graph theory, a potent mathematical discipline, reveals intricate connections in social networks, routing optimization, and game models. Its capacity to represent and analyze complex systems enriches our comprehension of diverse phenomena, establishing it as a pivotal tool across various domains</a:t>
            </a:r>
            <a:r>
              <a:rPr lang="en-US" sz="2800" dirty="0" smtClean="0">
                <a:solidFill>
                  <a:schemeClr val="tx1">
                    <a:lumMod val="50000"/>
                  </a:schemeClr>
                </a:solidFill>
                <a:latin typeface="Times New Roman" panose="02020603050405020304" pitchFamily="18" charset="0"/>
                <a:cs typeface="Times New Roman" panose="02020603050405020304" pitchFamily="18" charset="0"/>
              </a:rPr>
              <a:t>.</a:t>
            </a:r>
          </a:p>
          <a:p>
            <a:r>
              <a:rPr lang="en-US" sz="2800" dirty="0"/>
              <a:t/>
            </a:r>
            <a:br>
              <a:rPr lang="en-US" sz="2800" dirty="0"/>
            </a:br>
            <a:endParaRPr lang="en-US" sz="40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520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2"/>
          <p:cNvSpPr/>
          <p:nvPr/>
        </p:nvSpPr>
        <p:spPr>
          <a:xfrm>
            <a:off x="5093256" y="1665089"/>
            <a:ext cx="4443889" cy="694373"/>
          </a:xfrm>
          <a:prstGeom prst="rect">
            <a:avLst/>
          </a:prstGeom>
          <a:noFill/>
          <a:ln/>
        </p:spPr>
        <p:txBody>
          <a:bodyPr wrap="none" rtlCol="0" anchor="t"/>
          <a:lstStyle/>
          <a:p>
            <a:pPr marL="0" indent="0" algn="ctr">
              <a:lnSpc>
                <a:spcPts val="5468"/>
              </a:lnSpc>
              <a:buNone/>
            </a:pPr>
            <a:endParaRPr lang="en-US" sz="7200" b="1" u="sng" dirty="0">
              <a:solidFill>
                <a:schemeClr val="tx1">
                  <a:lumMod val="65000"/>
                </a:schemeClr>
              </a:solidFill>
              <a:latin typeface="Script MT Bold" panose="03040602040607080904" pitchFamily="66" charset="0"/>
            </a:endParaRPr>
          </a:p>
        </p:txBody>
      </p:sp>
      <p:sp>
        <p:nvSpPr>
          <p:cNvPr id="5" name="Text 3"/>
          <p:cNvSpPr/>
          <p:nvPr/>
        </p:nvSpPr>
        <p:spPr>
          <a:xfrm>
            <a:off x="2037993" y="2892623"/>
            <a:ext cx="5005030" cy="355402"/>
          </a:xfrm>
          <a:prstGeom prst="rect">
            <a:avLst/>
          </a:prstGeom>
          <a:noFill/>
          <a:ln/>
        </p:spPr>
        <p:txBody>
          <a:bodyPr wrap="none" rtlCol="0" anchor="t"/>
          <a:lstStyle/>
          <a:p>
            <a:pPr marL="0" indent="0">
              <a:lnSpc>
                <a:spcPts val="2799"/>
              </a:lnSpc>
              <a:buNone/>
            </a:pPr>
            <a:endParaRPr lang="en-US" sz="2800" b="1" dirty="0">
              <a:solidFill>
                <a:schemeClr val="tx1">
                  <a:lumMod val="95000"/>
                  <a:lumOff val="5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7" name="Text 4"/>
          <p:cNvSpPr/>
          <p:nvPr/>
        </p:nvSpPr>
        <p:spPr>
          <a:xfrm>
            <a:off x="9421416" y="2895643"/>
            <a:ext cx="5007293" cy="355402"/>
          </a:xfrm>
          <a:prstGeom prst="rect">
            <a:avLst/>
          </a:prstGeom>
          <a:noFill/>
          <a:ln/>
        </p:spPr>
        <p:txBody>
          <a:bodyPr wrap="none" rtlCol="0" anchor="t"/>
          <a:lstStyle/>
          <a:p>
            <a:pPr marL="0" indent="0">
              <a:lnSpc>
                <a:spcPts val="2799"/>
              </a:lnSpc>
              <a:buNone/>
            </a:pP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1"/>
          <p:cNvSpPr/>
          <p:nvPr/>
        </p:nvSpPr>
        <p:spPr>
          <a:xfrm>
            <a:off x="0" y="-91440"/>
            <a:ext cx="14630400" cy="8321040"/>
          </a:xfrm>
          <a:prstGeom prst="rect">
            <a:avLst/>
          </a:prstGeom>
          <a:solidFill>
            <a:schemeClr val="bg1">
              <a:lumMod val="65000"/>
            </a:schemeClr>
          </a:solidFill>
          <a:ln/>
        </p:spPr>
      </p:sp>
      <p:sp>
        <p:nvSpPr>
          <p:cNvPr id="5" name="Text 2"/>
          <p:cNvSpPr/>
          <p:nvPr/>
        </p:nvSpPr>
        <p:spPr>
          <a:xfrm>
            <a:off x="833199" y="499818"/>
            <a:ext cx="5332690" cy="833199"/>
          </a:xfrm>
          <a:prstGeom prst="rect">
            <a:avLst/>
          </a:prstGeom>
          <a:noFill/>
          <a:ln/>
        </p:spPr>
        <p:txBody>
          <a:bodyPr wrap="none" rtlCol="0" anchor="t"/>
          <a:lstStyle/>
          <a:p>
            <a:pPr marL="0" indent="0">
              <a:lnSpc>
                <a:spcPts val="6561"/>
              </a:lnSpc>
              <a:buNone/>
            </a:pPr>
            <a:r>
              <a:rPr lang="en-US" sz="5249" dirty="0">
                <a:solidFill>
                  <a:schemeClr val="tx1">
                    <a:lumMod val="95000"/>
                    <a:lumOff val="5000"/>
                  </a:schemeClr>
                </a:solidFill>
                <a:latin typeface="Roboto Slab" pitchFamily="34" charset="0"/>
                <a:ea typeface="Roboto Slab" pitchFamily="34" charset="-122"/>
                <a:cs typeface="Roboto Slab" pitchFamily="34" charset="-120"/>
              </a:rPr>
              <a:t>Graph Theory</a:t>
            </a:r>
            <a:endParaRPr lang="en-US" sz="5249" dirty="0">
              <a:solidFill>
                <a:schemeClr val="tx1">
                  <a:lumMod val="95000"/>
                  <a:lumOff val="5000"/>
                </a:schemeClr>
              </a:solidFill>
            </a:endParaRPr>
          </a:p>
        </p:txBody>
      </p:sp>
      <p:sp>
        <p:nvSpPr>
          <p:cNvPr id="6" name="Text 3"/>
          <p:cNvSpPr/>
          <p:nvPr/>
        </p:nvSpPr>
        <p:spPr>
          <a:xfrm>
            <a:off x="833199" y="1538869"/>
            <a:ext cx="7477601" cy="1004770"/>
          </a:xfrm>
          <a:prstGeom prst="rect">
            <a:avLst/>
          </a:prstGeom>
          <a:noFill/>
          <a:ln/>
        </p:spPr>
        <p:txBody>
          <a:bodyPr wrap="square" rtlCol="0" anchor="t"/>
          <a:lstStyle/>
          <a:p>
            <a:pPr>
              <a:lnSpc>
                <a:spcPts val="2799"/>
              </a:lnSpc>
            </a:pPr>
            <a:r>
              <a:rPr lang="en-US" dirty="0"/>
              <a:t>Explore the interesting field of graph theory, where we study how things are connected. This has cool uses in social networks, finding the best paths for things like deliveries, and even figuring out strategies for games and puzzles!</a:t>
            </a:r>
            <a:endParaRPr lang="en-US" sz="1750" dirty="0">
              <a:solidFill>
                <a:schemeClr val="tx1">
                  <a:lumMod val="95000"/>
                  <a:lumOff val="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
            <a:ext cx="14630400" cy="8321039"/>
          </a:xfrm>
          <a:prstGeom prst="rect">
            <a:avLst/>
          </a:prstGeom>
        </p:spPr>
      </p:pic>
      <p:sp>
        <p:nvSpPr>
          <p:cNvPr id="8" name="TextBox 7"/>
          <p:cNvSpPr txBox="1"/>
          <p:nvPr/>
        </p:nvSpPr>
        <p:spPr>
          <a:xfrm>
            <a:off x="1126273" y="421842"/>
            <a:ext cx="4259766" cy="1508105"/>
          </a:xfrm>
          <a:prstGeom prst="rect">
            <a:avLst/>
          </a:prstGeom>
          <a:noFill/>
        </p:spPr>
        <p:txBody>
          <a:bodyPr wrap="square" rtlCol="0">
            <a:spAutoFit/>
          </a:bodyPr>
          <a:lstStyle/>
          <a:p>
            <a:r>
              <a:rPr lang="en-US" sz="4400" b="1" u="sng"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Graph </a:t>
            </a:r>
            <a:r>
              <a:rPr lang="en-US" sz="4400" b="1" u="sng" dirty="0" smtClean="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Theory:</a:t>
            </a:r>
            <a:endParaRPr lang="en-US" sz="4400" b="1" u="sng" dirty="0">
              <a:solidFill>
                <a:schemeClr val="tx1">
                  <a:lumMod val="85000"/>
                </a:schemeClr>
              </a:solidFill>
              <a:latin typeface="Times New Roman" panose="02020603050405020304" pitchFamily="18" charset="0"/>
              <a:cs typeface="Times New Roman" panose="02020603050405020304" pitchFamily="18" charset="0"/>
            </a:endParaRPr>
          </a:p>
          <a:p>
            <a:endParaRPr lang="en-US" sz="4800" b="1" dirty="0"/>
          </a:p>
        </p:txBody>
      </p:sp>
      <p:sp>
        <p:nvSpPr>
          <p:cNvPr id="9" name="TextBox 8"/>
          <p:cNvSpPr txBox="1"/>
          <p:nvPr/>
        </p:nvSpPr>
        <p:spPr>
          <a:xfrm>
            <a:off x="1126273" y="1333017"/>
            <a:ext cx="12165981" cy="3447098"/>
          </a:xfrm>
          <a:prstGeom prst="rect">
            <a:avLst/>
          </a:prstGeom>
          <a:noFill/>
        </p:spPr>
        <p:txBody>
          <a:bodyPr wrap="square" rtlCol="0">
            <a:spAutoFit/>
          </a:bodyPr>
          <a:lstStyle/>
          <a:p>
            <a:r>
              <a:rPr lang="en-US" sz="4000" b="1" dirty="0">
                <a:solidFill>
                  <a:schemeClr val="accent3">
                    <a:lumMod val="60000"/>
                    <a:lumOff val="40000"/>
                  </a:schemeClr>
                </a:solidFill>
                <a:latin typeface="Times New Roman" panose="02020603050405020304" pitchFamily="18" charset="0"/>
                <a:ea typeface="Gadugi" panose="020B0502040204020203" pitchFamily="34" charset="0"/>
                <a:cs typeface="Times New Roman" panose="02020603050405020304" pitchFamily="18" charset="0"/>
              </a:rPr>
              <a:t>Explore the interesting field of graph theory, where we study how things are connected. This has cool uses in social networks, finding the best paths for things like deliveries, and even figuring out strategies for games and puzzles!</a:t>
            </a:r>
            <a:endParaRPr lang="en-US" sz="3600" b="1" dirty="0">
              <a:solidFill>
                <a:schemeClr val="accent3">
                  <a:lumMod val="60000"/>
                  <a:lumOff val="40000"/>
                </a:schemeClr>
              </a:solidFill>
              <a:latin typeface="Times New Roman" panose="02020603050405020304" pitchFamily="18" charset="0"/>
              <a:ea typeface="Gadugi" panose="020B0502040204020203" pitchFamily="34" charset="0"/>
              <a:cs typeface="Times New Roman" panose="02020603050405020304" pitchFamily="18" charset="0"/>
            </a:endParaRPr>
          </a:p>
          <a:p>
            <a:endParaRPr lang="en-US" dirty="0">
              <a:latin typeface="Agency FB" panose="020B0503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3252" y="0"/>
            <a:ext cx="14630400" cy="8417956"/>
          </a:xfrm>
          <a:prstGeom prst="rect">
            <a:avLst/>
          </a:prstGeom>
          <a:solidFill>
            <a:schemeClr val="bg1">
              <a:lumMod val="65000"/>
            </a:schemeClr>
          </a:solidFill>
          <a:ln/>
        </p:spPr>
      </p:sp>
      <p:sp>
        <p:nvSpPr>
          <p:cNvPr id="4" name="Text 2"/>
          <p:cNvSpPr/>
          <p:nvPr/>
        </p:nvSpPr>
        <p:spPr>
          <a:xfrm>
            <a:off x="1761892" y="754380"/>
            <a:ext cx="11073997" cy="2413395"/>
          </a:xfrm>
          <a:prstGeom prst="rect">
            <a:avLst/>
          </a:prstGeom>
          <a:noFill/>
          <a:ln/>
        </p:spPr>
        <p:txBody>
          <a:bodyPr wrap="none" rtlCol="0" anchor="t"/>
          <a:lstStyle/>
          <a:p>
            <a:pPr marL="0" indent="0" algn="ctr">
              <a:lnSpc>
                <a:spcPts val="5468"/>
              </a:lnSpc>
              <a:buNone/>
            </a:pPr>
            <a:r>
              <a:rPr lang="en-US" sz="5400" b="1" u="sng"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Individual Contribution </a:t>
            </a:r>
            <a:r>
              <a:rPr lang="en-US" sz="5400" b="1" u="sng" dirty="0" smtClean="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&amp; Project </a:t>
            </a:r>
            <a:r>
              <a:rPr lang="en-US" sz="5400" b="1" u="sng" dirty="0">
                <a:solidFill>
                  <a:schemeClr val="tx1">
                    <a:lumMod val="85000"/>
                  </a:schemeClr>
                </a:solidFill>
                <a:latin typeface="Times New Roman" panose="02020603050405020304" pitchFamily="18" charset="0"/>
                <a:ea typeface="Roboto Slab" pitchFamily="34" charset="-122"/>
                <a:cs typeface="Times New Roman" panose="02020603050405020304" pitchFamily="18" charset="0"/>
              </a:rPr>
              <a:t>Planning</a:t>
            </a:r>
            <a:endParaRPr lang="en-US" sz="5400" b="1" u="sng"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5" name="Text 3"/>
          <p:cNvSpPr/>
          <p:nvPr/>
        </p:nvSpPr>
        <p:spPr>
          <a:xfrm>
            <a:off x="2037993" y="1946836"/>
            <a:ext cx="5005030" cy="355402"/>
          </a:xfrm>
          <a:prstGeom prst="rect">
            <a:avLst/>
          </a:prstGeom>
          <a:noFill/>
          <a:ln/>
        </p:spPr>
        <p:txBody>
          <a:bodyPr wrap="none" rtlCol="0" anchor="t"/>
          <a:lstStyle/>
          <a:p>
            <a:pPr marL="0" indent="0">
              <a:lnSpc>
                <a:spcPts val="2799"/>
              </a:lnSpc>
              <a:buNone/>
            </a:pPr>
            <a:r>
              <a:rPr lang="en-US" sz="2800" b="1" dirty="0">
                <a:solidFill>
                  <a:schemeClr val="accent3">
                    <a:lumMod val="60000"/>
                    <a:lumOff val="40000"/>
                  </a:schemeClr>
                </a:solidFill>
                <a:latin typeface="Times New Roman" panose="02020603050405020304" pitchFamily="18" charset="0"/>
                <a:ea typeface="Roboto" pitchFamily="34" charset="-122"/>
                <a:cs typeface="Times New Roman" panose="02020603050405020304" pitchFamily="18" charset="0"/>
              </a:rPr>
              <a:t>Individual Contribution</a:t>
            </a:r>
            <a:endParaRPr lang="en-US" sz="28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7" name="Text 4"/>
          <p:cNvSpPr/>
          <p:nvPr/>
        </p:nvSpPr>
        <p:spPr>
          <a:xfrm>
            <a:off x="8395382" y="1936797"/>
            <a:ext cx="5007293" cy="355402"/>
          </a:xfrm>
          <a:prstGeom prst="rect">
            <a:avLst/>
          </a:prstGeom>
          <a:noFill/>
          <a:ln/>
        </p:spPr>
        <p:txBody>
          <a:bodyPr wrap="none" rtlCol="0" anchor="t"/>
          <a:lstStyle/>
          <a:p>
            <a:pPr marL="0" indent="0">
              <a:lnSpc>
                <a:spcPts val="2799"/>
              </a:lnSpc>
              <a:buNone/>
            </a:pPr>
            <a:r>
              <a:rPr lang="en-US" sz="2800" b="1" dirty="0">
                <a:solidFill>
                  <a:schemeClr val="accent3">
                    <a:lumMod val="60000"/>
                    <a:lumOff val="40000"/>
                  </a:schemeClr>
                </a:solidFill>
                <a:latin typeface="Times New Roman" panose="02020603050405020304" pitchFamily="18" charset="0"/>
                <a:ea typeface="Roboto" pitchFamily="34" charset="-122"/>
                <a:cs typeface="Times New Roman" panose="02020603050405020304" pitchFamily="18" charset="0"/>
              </a:rPr>
              <a:t>Project Planning</a:t>
            </a:r>
            <a:endParaRPr lang="en-US" sz="28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83A716D-4682-5EA0-C32C-82BEE39787B2}"/>
              </a:ext>
            </a:extLst>
          </p:cNvPr>
          <p:cNvSpPr txBox="1"/>
          <p:nvPr/>
        </p:nvSpPr>
        <p:spPr>
          <a:xfrm>
            <a:off x="2037993" y="2392590"/>
            <a:ext cx="4309110" cy="2585323"/>
          </a:xfrm>
          <a:prstGeom prst="rect">
            <a:avLst/>
          </a:prstGeom>
          <a:noFill/>
        </p:spPr>
        <p:txBody>
          <a:bodyPr wrap="square" rtlCol="0">
            <a:spAutoFit/>
          </a:bodyPr>
          <a:lstStyle/>
          <a:p>
            <a:r>
              <a:rPr lang="en-US" dirty="0">
                <a:solidFill>
                  <a:schemeClr val="accent5">
                    <a:lumMod val="40000"/>
                    <a:lumOff val="60000"/>
                  </a:schemeClr>
                </a:solidFill>
              </a:rPr>
              <a:t>I successfully completed the project independently, thereby demonstrating my proficiency and unwavering commitment. This experience has not only honed my ability to excel as an individual contributor but has also fortified my capacity to achieve outstanding results in a team-oriented environment.</a:t>
            </a:r>
            <a:endParaRPr lang="en-US" sz="2000" dirty="0">
              <a:solidFill>
                <a:schemeClr val="accent5">
                  <a:lumMod val="40000"/>
                  <a:lumOff val="6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F2A4CCA-DE24-0B56-5A53-69B6AB2AA97A}"/>
              </a:ext>
            </a:extLst>
          </p:cNvPr>
          <p:cNvSpPr txBox="1"/>
          <p:nvPr/>
        </p:nvSpPr>
        <p:spPr>
          <a:xfrm>
            <a:off x="8395382" y="2392590"/>
            <a:ext cx="4309110" cy="3170099"/>
          </a:xfrm>
          <a:prstGeom prst="rect">
            <a:avLst/>
          </a:prstGeom>
          <a:noFill/>
        </p:spPr>
        <p:txBody>
          <a:bodyPr wrap="square" rtlCol="0">
            <a:spAutoFit/>
          </a:bodyPr>
          <a:lstStyle/>
          <a:p>
            <a:r>
              <a:rPr lang="en-US" sz="2000" b="0" i="0" dirty="0">
                <a:solidFill>
                  <a:schemeClr val="accent5">
                    <a:lumMod val="40000"/>
                    <a:lumOff val="60000"/>
                  </a:schemeClr>
                </a:solidFill>
                <a:effectLst/>
                <a:latin typeface="Times New Roman" panose="02020603050405020304" pitchFamily="18" charset="0"/>
                <a:cs typeface="Times New Roman" panose="02020603050405020304" pitchFamily="18" charset="0"/>
              </a:rPr>
              <a:t>In project planning, I divided the project into 4 parts:</a:t>
            </a:r>
          </a:p>
          <a:p>
            <a:pPr marL="285750" indent="-285750">
              <a:buFont typeface="Arial" panose="020B0604020202020204" pitchFamily="34" charset="0"/>
              <a:buChar char="•"/>
            </a:pPr>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Number Theory</a:t>
            </a:r>
          </a:p>
          <a:p>
            <a:pPr marL="285750" indent="-285750">
              <a:buFont typeface="Arial" panose="020B0604020202020204" pitchFamily="34" charset="0"/>
              <a:buChar char="•"/>
            </a:pPr>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Graph Theory</a:t>
            </a:r>
          </a:p>
          <a:p>
            <a:pPr marL="285750" indent="-285750">
              <a:buFont typeface="Arial" panose="020B0604020202020204" pitchFamily="34" charset="0"/>
              <a:buChar char="•"/>
            </a:pPr>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Making PowerPoint</a:t>
            </a:r>
          </a:p>
          <a:p>
            <a:pPr marL="285750" indent="-285750">
              <a:buFont typeface="Arial" panose="020B0604020202020204" pitchFamily="34" charset="0"/>
              <a:buChar char="•"/>
            </a:pPr>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Making Documentation</a:t>
            </a:r>
          </a:p>
          <a:p>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I studied from different websites and seniors, and then, I implemented my knowledge to perform the tasks. I performed these tasks in C++.</a:t>
            </a:r>
          </a:p>
        </p:txBody>
      </p:sp>
    </p:spTree>
    <p:extLst>
      <p:ext uri="{BB962C8B-B14F-4D97-AF65-F5344CB8AC3E}">
        <p14:creationId xmlns:p14="http://schemas.microsoft.com/office/powerpoint/2010/main" val="409970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nSpc>
                <a:spcPts val="5468"/>
              </a:lnSpc>
              <a:buNone/>
            </a:pPr>
            <a:r>
              <a:rPr lang="en-US" sz="72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Tic Tac Toe</a:t>
            </a:r>
            <a:endParaRPr lang="en-US" sz="7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Shape 3"/>
          <p:cNvSpPr/>
          <p:nvPr/>
        </p:nvSpPr>
        <p:spPr>
          <a:xfrm>
            <a:off x="845556" y="4785111"/>
            <a:ext cx="499943" cy="499943"/>
          </a:xfrm>
          <a:prstGeom prst="roundRect">
            <a:avLst>
              <a:gd name="adj" fmla="val 26667"/>
            </a:avLst>
          </a:prstGeom>
          <a:solidFill>
            <a:srgbClr val="E7EDF9"/>
          </a:solidFill>
          <a:ln/>
        </p:spPr>
      </p:sp>
      <p:sp>
        <p:nvSpPr>
          <p:cNvPr id="7" name="Text 4"/>
          <p:cNvSpPr/>
          <p:nvPr/>
        </p:nvSpPr>
        <p:spPr>
          <a:xfrm>
            <a:off x="1026889" y="4826783"/>
            <a:ext cx="137160" cy="416481"/>
          </a:xfrm>
          <a:prstGeom prst="rect">
            <a:avLst/>
          </a:prstGeom>
          <a:noFill/>
          <a:ln/>
        </p:spPr>
        <p:txBody>
          <a:bodyPr wrap="none" rtlCol="0" anchor="t"/>
          <a:lstStyle/>
          <a:p>
            <a:pPr marL="0" indent="0" algn="ctr">
              <a:lnSpc>
                <a:spcPts val="3281"/>
              </a:lnSpc>
              <a:buNone/>
            </a:pPr>
            <a:r>
              <a:rPr lang="en-US" sz="2624" dirty="0">
                <a:solidFill>
                  <a:schemeClr val="tx2">
                    <a:lumMod val="10000"/>
                  </a:schemeClr>
                </a:solidFill>
                <a:latin typeface="Roboto Slab" pitchFamily="34" charset="0"/>
                <a:ea typeface="Roboto Slab" pitchFamily="34" charset="-122"/>
                <a:cs typeface="Roboto Slab" pitchFamily="34" charset="-120"/>
              </a:rPr>
              <a:t>2</a:t>
            </a:r>
            <a:endParaRPr lang="en-US" sz="2624" dirty="0">
              <a:solidFill>
                <a:schemeClr val="tx2">
                  <a:lumMod val="10000"/>
                </a:schemeClr>
              </a:solidFill>
            </a:endParaRPr>
          </a:p>
        </p:txBody>
      </p:sp>
      <p:sp>
        <p:nvSpPr>
          <p:cNvPr id="8" name="Text 5"/>
          <p:cNvSpPr/>
          <p:nvPr/>
        </p:nvSpPr>
        <p:spPr>
          <a:xfrm>
            <a:off x="1567670" y="4861431"/>
            <a:ext cx="2247900" cy="347186"/>
          </a:xfrm>
          <a:prstGeom prst="rect">
            <a:avLst/>
          </a:prstGeom>
          <a:noFill/>
          <a:ln/>
        </p:spPr>
        <p:txBody>
          <a:bodyPr wrap="none" rtlCol="0" anchor="t"/>
          <a:lstStyle/>
          <a:p>
            <a:pPr marL="0" indent="0">
              <a:lnSpc>
                <a:spcPts val="2734"/>
              </a:lnSpc>
              <a:buNone/>
            </a:pPr>
            <a:r>
              <a:rPr lang="en-US" sz="3200" dirty="0">
                <a:solidFill>
                  <a:schemeClr val="tx1">
                    <a:lumMod val="95000"/>
                    <a:lumOff val="5000"/>
                  </a:schemeClr>
                </a:solidFill>
                <a:latin typeface="Roboto Slab" pitchFamily="34" charset="0"/>
                <a:ea typeface="Roboto Slab" pitchFamily="34" charset="-122"/>
                <a:cs typeface="Roboto Slab" pitchFamily="34" charset="-120"/>
              </a:rPr>
              <a:t>Achieve</a:t>
            </a:r>
            <a:endParaRPr lang="en-US" sz="3200" dirty="0">
              <a:solidFill>
                <a:schemeClr val="tx1">
                  <a:lumMod val="95000"/>
                  <a:lumOff val="5000"/>
                </a:schemeClr>
              </a:solidFill>
            </a:endParaRPr>
          </a:p>
        </p:txBody>
      </p:sp>
      <p:sp>
        <p:nvSpPr>
          <p:cNvPr id="9" name="Text 6"/>
          <p:cNvSpPr/>
          <p:nvPr/>
        </p:nvSpPr>
        <p:spPr>
          <a:xfrm>
            <a:off x="1567670" y="5285055"/>
            <a:ext cx="3820001" cy="1421606"/>
          </a:xfrm>
          <a:prstGeom prst="rect">
            <a:avLst/>
          </a:prstGeom>
          <a:noFill/>
          <a:ln/>
        </p:spPr>
        <p:txBody>
          <a:bodyPr wrap="square" rtlCol="0" anchor="t"/>
          <a:lstStyle/>
          <a:p>
            <a:pPr marL="0" indent="0">
              <a:lnSpc>
                <a:spcPts val="2799"/>
              </a:lnSpc>
              <a:buNone/>
            </a:pPr>
            <a:r>
              <a:rPr lang="en-US" sz="2000" b="0" i="0" dirty="0">
                <a:solidFill>
                  <a:schemeClr val="bg2">
                    <a:lumMod val="40000"/>
                    <a:lumOff val="60000"/>
                  </a:schemeClr>
                </a:solidFill>
                <a:effectLst/>
                <a:latin typeface="Söhne"/>
              </a:rPr>
              <a:t>Strategically place your symbols to form a horizontal, vertical, or diagonal line of three to achieve victory. Control the center and corners to maximize winning opportunities.</a:t>
            </a:r>
            <a:endParaRPr lang="en-US" sz="1750" dirty="0">
              <a:solidFill>
                <a:schemeClr val="bg2">
                  <a:lumMod val="40000"/>
                  <a:lumOff val="60000"/>
                </a:schemeClr>
              </a:solidFill>
            </a:endParaRPr>
          </a:p>
        </p:txBody>
      </p:sp>
      <p:sp>
        <p:nvSpPr>
          <p:cNvPr id="10" name="Shape 7"/>
          <p:cNvSpPr/>
          <p:nvPr/>
        </p:nvSpPr>
        <p:spPr>
          <a:xfrm>
            <a:off x="5609842" y="4785111"/>
            <a:ext cx="499943" cy="499943"/>
          </a:xfrm>
          <a:prstGeom prst="roundRect">
            <a:avLst>
              <a:gd name="adj" fmla="val 26667"/>
            </a:avLst>
          </a:prstGeom>
          <a:solidFill>
            <a:srgbClr val="E7EDF9"/>
          </a:solidFill>
          <a:ln/>
        </p:spPr>
      </p:sp>
      <p:sp>
        <p:nvSpPr>
          <p:cNvPr id="11" name="Text 8"/>
          <p:cNvSpPr/>
          <p:nvPr/>
        </p:nvSpPr>
        <p:spPr>
          <a:xfrm>
            <a:off x="5768314" y="4826783"/>
            <a:ext cx="182880" cy="416481"/>
          </a:xfrm>
          <a:prstGeom prst="rect">
            <a:avLst/>
          </a:prstGeom>
          <a:noFill/>
          <a:ln/>
        </p:spPr>
        <p:txBody>
          <a:bodyPr wrap="none" rtlCol="0" anchor="t"/>
          <a:lstStyle/>
          <a:p>
            <a:pPr marL="0" indent="0" algn="ctr">
              <a:lnSpc>
                <a:spcPts val="3281"/>
              </a:lnSpc>
              <a:buNone/>
            </a:pPr>
            <a:r>
              <a:rPr lang="en-US" sz="2624" dirty="0">
                <a:solidFill>
                  <a:schemeClr val="tx2">
                    <a:lumMod val="10000"/>
                  </a:schemeClr>
                </a:solidFill>
                <a:latin typeface="Roboto Slab" pitchFamily="34" charset="0"/>
                <a:ea typeface="Roboto Slab" pitchFamily="34" charset="-122"/>
                <a:cs typeface="Roboto Slab" pitchFamily="34" charset="-120"/>
              </a:rPr>
              <a:t>3</a:t>
            </a:r>
            <a:endParaRPr lang="en-US" sz="2624" dirty="0">
              <a:solidFill>
                <a:schemeClr val="tx2">
                  <a:lumMod val="10000"/>
                </a:schemeClr>
              </a:solidFill>
            </a:endParaRPr>
          </a:p>
        </p:txBody>
      </p:sp>
      <p:sp>
        <p:nvSpPr>
          <p:cNvPr id="12" name="Text 9"/>
          <p:cNvSpPr/>
          <p:nvPr/>
        </p:nvSpPr>
        <p:spPr>
          <a:xfrm>
            <a:off x="6331956" y="4861431"/>
            <a:ext cx="3820001" cy="480417"/>
          </a:xfrm>
          <a:prstGeom prst="rect">
            <a:avLst/>
          </a:prstGeom>
          <a:noFill/>
          <a:ln/>
        </p:spPr>
        <p:txBody>
          <a:bodyPr wrap="square" rtlCol="0" anchor="t"/>
          <a:lstStyle/>
          <a:p>
            <a:pPr marL="0" indent="0">
              <a:lnSpc>
                <a:spcPts val="2734"/>
              </a:lnSpc>
              <a:buNone/>
            </a:pPr>
            <a:r>
              <a:rPr lang="en-US" sz="3200" dirty="0">
                <a:solidFill>
                  <a:schemeClr val="tx1">
                    <a:lumMod val="95000"/>
                    <a:lumOff val="5000"/>
                  </a:schemeClr>
                </a:solidFill>
                <a:latin typeface="Roboto Slab" pitchFamily="34" charset="0"/>
                <a:ea typeface="Roboto Slab" pitchFamily="34" charset="-122"/>
                <a:cs typeface="Roboto Slab" pitchFamily="34" charset="-120"/>
              </a:rPr>
              <a:t>Avoid</a:t>
            </a:r>
            <a:endParaRPr lang="en-US" sz="3200" dirty="0">
              <a:solidFill>
                <a:schemeClr val="tx1">
                  <a:lumMod val="95000"/>
                  <a:lumOff val="5000"/>
                </a:schemeClr>
              </a:solidFill>
            </a:endParaRPr>
          </a:p>
        </p:txBody>
      </p:sp>
      <p:sp>
        <p:nvSpPr>
          <p:cNvPr id="13" name="Text 10"/>
          <p:cNvSpPr/>
          <p:nvPr/>
        </p:nvSpPr>
        <p:spPr>
          <a:xfrm>
            <a:off x="6331956" y="5285054"/>
            <a:ext cx="3820001" cy="1066205"/>
          </a:xfrm>
          <a:prstGeom prst="rect">
            <a:avLst/>
          </a:prstGeom>
          <a:noFill/>
          <a:ln/>
        </p:spPr>
        <p:txBody>
          <a:bodyPr wrap="square" rtlCol="0" anchor="t"/>
          <a:lstStyle/>
          <a:p>
            <a:pPr marL="0" indent="0">
              <a:lnSpc>
                <a:spcPts val="2799"/>
              </a:lnSpc>
              <a:buNone/>
            </a:pPr>
            <a:r>
              <a:rPr lang="en-US" sz="2000" b="0" i="0" dirty="0">
                <a:solidFill>
                  <a:schemeClr val="bg2">
                    <a:lumMod val="40000"/>
                    <a:lumOff val="60000"/>
                  </a:schemeClr>
                </a:solidFill>
                <a:effectLst/>
                <a:latin typeface="Söhne"/>
              </a:rPr>
              <a:t>Prevent the opponent from forming winning combinations by blocking their potential lines. Be cautious of moves that could lead to the opponent's victory and adapt to counter their strategy.</a:t>
            </a:r>
            <a:endParaRPr lang="en-US" sz="2000" dirty="0">
              <a:solidFill>
                <a:schemeClr val="bg2">
                  <a:lumMod val="40000"/>
                  <a:lumOff val="60000"/>
                </a:schemeClr>
              </a:solidFill>
            </a:endParaRPr>
          </a:p>
        </p:txBody>
      </p:sp>
      <p:sp>
        <p:nvSpPr>
          <p:cNvPr id="14" name="Shape 11"/>
          <p:cNvSpPr/>
          <p:nvPr/>
        </p:nvSpPr>
        <p:spPr>
          <a:xfrm>
            <a:off x="833199" y="2871421"/>
            <a:ext cx="499943" cy="499943"/>
          </a:xfrm>
          <a:prstGeom prst="roundRect">
            <a:avLst>
              <a:gd name="adj" fmla="val 26667"/>
            </a:avLst>
          </a:prstGeom>
          <a:solidFill>
            <a:srgbClr val="E7EDF9"/>
          </a:solidFill>
          <a:ln/>
        </p:spPr>
      </p:sp>
      <p:sp>
        <p:nvSpPr>
          <p:cNvPr id="15" name="Text 12"/>
          <p:cNvSpPr/>
          <p:nvPr/>
        </p:nvSpPr>
        <p:spPr>
          <a:xfrm>
            <a:off x="991672" y="2878445"/>
            <a:ext cx="182880" cy="416481"/>
          </a:xfrm>
          <a:prstGeom prst="rect">
            <a:avLst/>
          </a:prstGeom>
          <a:noFill/>
          <a:ln/>
        </p:spPr>
        <p:txBody>
          <a:bodyPr wrap="none" rtlCol="0" anchor="t"/>
          <a:lstStyle/>
          <a:p>
            <a:pPr marL="0" indent="0" algn="ctr">
              <a:lnSpc>
                <a:spcPts val="3281"/>
              </a:lnSpc>
              <a:buNone/>
            </a:pPr>
            <a:r>
              <a:rPr lang="en-US" sz="2624" dirty="0">
                <a:solidFill>
                  <a:schemeClr val="tx2">
                    <a:lumMod val="10000"/>
                  </a:schemeClr>
                </a:solidFill>
                <a:latin typeface="Roboto Slab" pitchFamily="34" charset="0"/>
                <a:ea typeface="Roboto Slab" pitchFamily="34" charset="-122"/>
                <a:cs typeface="Roboto Slab" pitchFamily="34" charset="-120"/>
              </a:rPr>
              <a:t>1</a:t>
            </a:r>
            <a:endParaRPr lang="en-US" sz="2624" dirty="0">
              <a:solidFill>
                <a:schemeClr val="tx2">
                  <a:lumMod val="10000"/>
                </a:schemeClr>
              </a:solidFill>
            </a:endParaRPr>
          </a:p>
        </p:txBody>
      </p:sp>
      <p:sp>
        <p:nvSpPr>
          <p:cNvPr id="16" name="Text 13"/>
          <p:cNvSpPr/>
          <p:nvPr/>
        </p:nvSpPr>
        <p:spPr>
          <a:xfrm>
            <a:off x="1555313" y="2947740"/>
            <a:ext cx="4290060" cy="347186"/>
          </a:xfrm>
          <a:prstGeom prst="rect">
            <a:avLst/>
          </a:prstGeom>
          <a:noFill/>
          <a:ln/>
        </p:spPr>
        <p:txBody>
          <a:bodyPr wrap="none" rtlCol="0" anchor="t"/>
          <a:lstStyle/>
          <a:p>
            <a:pPr marL="0" indent="0">
              <a:lnSpc>
                <a:spcPts val="2734"/>
              </a:lnSpc>
              <a:buNone/>
            </a:pPr>
            <a:r>
              <a:rPr lang="en-US" sz="3200" dirty="0">
                <a:latin typeface="Roboto Slab" pitchFamily="34" charset="0"/>
                <a:ea typeface="Roboto Slab" pitchFamily="34" charset="-122"/>
                <a:cs typeface="Roboto Slab" pitchFamily="34" charset="-120"/>
              </a:rPr>
              <a:t>Type of graph</a:t>
            </a:r>
            <a:endParaRPr lang="en-US" sz="3200" dirty="0"/>
          </a:p>
        </p:txBody>
      </p:sp>
      <p:sp>
        <p:nvSpPr>
          <p:cNvPr id="17" name="Text 14"/>
          <p:cNvSpPr/>
          <p:nvPr/>
        </p:nvSpPr>
        <p:spPr>
          <a:xfrm>
            <a:off x="1555313" y="3371364"/>
            <a:ext cx="8584287" cy="710803"/>
          </a:xfrm>
          <a:prstGeom prst="rect">
            <a:avLst/>
          </a:prstGeom>
          <a:noFill/>
          <a:ln/>
        </p:spPr>
        <p:txBody>
          <a:bodyPr wrap="square" rtlCol="0" anchor="t"/>
          <a:lstStyle/>
          <a:p>
            <a:pPr marL="0" indent="0">
              <a:lnSpc>
                <a:spcPts val="2799"/>
              </a:lnSpc>
              <a:buNone/>
            </a:pPr>
            <a:r>
              <a:rPr lang="en-US" sz="2000" b="0" i="0" dirty="0">
                <a:solidFill>
                  <a:schemeClr val="bg2">
                    <a:lumMod val="40000"/>
                    <a:lumOff val="60000"/>
                  </a:schemeClr>
                </a:solidFill>
                <a:effectLst/>
                <a:latin typeface="Söhne"/>
              </a:rPr>
              <a:t>Tic Tac Toe is considered a directed graph because the moves in the game have a specific direction—they are made by individual players in a sequential order.</a:t>
            </a:r>
            <a:endParaRPr lang="en-US" sz="2000" dirty="0">
              <a:solidFill>
                <a:schemeClr val="bg2">
                  <a:lumMod val="40000"/>
                  <a:lumOff val="6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242" y="2878445"/>
            <a:ext cx="3062590" cy="266236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nSpc>
                <a:spcPts val="5468"/>
              </a:lnSpc>
              <a:buNone/>
            </a:pPr>
            <a:r>
              <a:rPr lang="en-US" sz="72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Tic Tac Toe</a:t>
            </a:r>
            <a:endParaRPr lang="en-US" sz="7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1555313" y="2947740"/>
            <a:ext cx="4290060" cy="347186"/>
          </a:xfrm>
          <a:prstGeom prst="rect">
            <a:avLst/>
          </a:prstGeom>
          <a:noFill/>
          <a:ln/>
        </p:spPr>
        <p:txBody>
          <a:bodyPr wrap="none" rtlCol="0" anchor="t"/>
          <a:lstStyle/>
          <a:p>
            <a:pPr marL="0" indent="0">
              <a:lnSpc>
                <a:spcPts val="2734"/>
              </a:lnSpc>
              <a:buNone/>
            </a:pPr>
            <a:r>
              <a:rPr lang="en-US" sz="4800" b="1" dirty="0">
                <a:solidFill>
                  <a:schemeClr val="bg1">
                    <a:lumMod val="25000"/>
                    <a:lumOff val="75000"/>
                  </a:schemeClr>
                </a:solidFill>
                <a:latin typeface="Times New Roman" panose="02020603050405020304" pitchFamily="18" charset="0"/>
                <a:ea typeface="MingLiU-ExtB" panose="02020500000000000000" pitchFamily="18" charset="-120"/>
                <a:cs typeface="Times New Roman" panose="02020603050405020304" pitchFamily="18" charset="0"/>
              </a:rPr>
              <a:t>Generalization:</a:t>
            </a:r>
          </a:p>
        </p:txBody>
      </p:sp>
      <p:sp>
        <p:nvSpPr>
          <p:cNvPr id="17" name="Text 14"/>
          <p:cNvSpPr/>
          <p:nvPr/>
        </p:nvSpPr>
        <p:spPr>
          <a:xfrm>
            <a:off x="1555313" y="3726765"/>
            <a:ext cx="8584287" cy="710803"/>
          </a:xfrm>
          <a:prstGeom prst="rect">
            <a:avLst/>
          </a:prstGeom>
          <a:noFill/>
          <a:ln/>
        </p:spPr>
        <p:txBody>
          <a:bodyPr wrap="square" rtlCol="0" anchor="t"/>
          <a:lstStyle/>
          <a:p>
            <a:r>
              <a:rPr lang="en-US" sz="2400" dirty="0" smtClean="0">
                <a:solidFill>
                  <a:schemeClr val="bg2">
                    <a:lumMod val="20000"/>
                    <a:lumOff val="80000"/>
                  </a:schemeClr>
                </a:solidFill>
                <a:latin typeface="Times New Roman" panose="02020603050405020304" pitchFamily="18" charset="0"/>
                <a:cs typeface="Times New Roman" panose="02020603050405020304" pitchFamily="18" charset="0"/>
              </a:rPr>
              <a:t>When </a:t>
            </a: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we make Tic-Tac-Toe boards larger, like 4x4 or 5x5, it makes the graph more complex. Each possible board setup becomes a node, and legal moves are represented by edges. Studying these graphs helps us figure out winning strategies and understand how complex the game can get.</a:t>
            </a:r>
            <a:endParaRPr lang="en-US" sz="32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332" y="2531327"/>
            <a:ext cx="4204009" cy="3847171"/>
          </a:xfrm>
          <a:prstGeom prst="rect">
            <a:avLst/>
          </a:prstGeom>
        </p:spPr>
      </p:pic>
    </p:spTree>
    <p:extLst>
      <p:ext uri="{BB962C8B-B14F-4D97-AF65-F5344CB8AC3E}">
        <p14:creationId xmlns:p14="http://schemas.microsoft.com/office/powerpoint/2010/main" val="2976391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nSpc>
                <a:spcPts val="5468"/>
              </a:lnSpc>
              <a:buNone/>
            </a:pPr>
            <a:r>
              <a:rPr lang="en-US" sz="72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Tic Tac Toe</a:t>
            </a:r>
            <a:endParaRPr lang="en-US" sz="7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AAD16B43-0185-A6EA-05B0-1313017A901D}"/>
              </a:ext>
            </a:extLst>
          </p:cNvPr>
          <p:cNvSpPr txBox="1"/>
          <p:nvPr/>
        </p:nvSpPr>
        <p:spPr>
          <a:xfrm>
            <a:off x="1235675" y="1793304"/>
            <a:ext cx="12801601" cy="5632311"/>
          </a:xfrm>
          <a:prstGeom prst="rect">
            <a:avLst/>
          </a:prstGeom>
          <a:noFill/>
        </p:spPr>
        <p:txBody>
          <a:bodyPr wrap="square">
            <a:spAutoFit/>
          </a:bodyPr>
          <a:lstStyle/>
          <a:p>
            <a:pPr algn="l"/>
            <a:r>
              <a:rPr lang="en-US" sz="2800" b="1" i="0" dirty="0">
                <a:solidFill>
                  <a:schemeClr val="tx1">
                    <a:lumMod val="95000"/>
                    <a:lumOff val="5000"/>
                  </a:schemeClr>
                </a:solidFill>
                <a:effectLst/>
                <a:latin typeface="Söhne"/>
              </a:rPr>
              <a:t>Nodes (Vertices):</a:t>
            </a:r>
            <a:endParaRPr lang="en-US" sz="2800" dirty="0">
              <a:solidFill>
                <a:schemeClr val="tx1">
                  <a:lumMod val="95000"/>
                  <a:lumOff val="5000"/>
                </a:schemeClr>
              </a:solidFill>
              <a:latin typeface="Söhne"/>
            </a:endParaRPr>
          </a:p>
          <a:p>
            <a:pPr algn="l"/>
            <a:endParaRPr lang="en-US" sz="2000" b="0" i="0" dirty="0" smtClean="0">
              <a:solidFill>
                <a:schemeClr val="tx1">
                  <a:lumMod val="95000"/>
                  <a:lumOff val="5000"/>
                </a:schemeClr>
              </a:solidFill>
              <a:effectLst/>
              <a:latin typeface="Söhne"/>
            </a:endParaRPr>
          </a:p>
          <a:p>
            <a:r>
              <a:rPr lang="en-US" sz="2000" b="0" i="0" dirty="0" smtClean="0">
                <a:solidFill>
                  <a:schemeClr val="bg2">
                    <a:lumMod val="20000"/>
                    <a:lumOff val="80000"/>
                  </a:schemeClr>
                </a:solidFill>
                <a:effectLst/>
                <a:latin typeface="Times New Roman" panose="02020603050405020304" pitchFamily="18" charset="0"/>
                <a:cs typeface="Times New Roman" panose="02020603050405020304" pitchFamily="18" charset="0"/>
              </a:rPr>
              <a:t>Each node in the graph corresponds to a unique configuration of </a:t>
            </a:r>
            <a:r>
              <a:rPr lang="en-US" sz="2000" b="0" i="0" dirty="0" err="1" smtClean="0">
                <a:solidFill>
                  <a:schemeClr val="bg2">
                    <a:lumMod val="20000"/>
                    <a:lumOff val="80000"/>
                  </a:schemeClr>
                </a:solidFill>
                <a:effectLst/>
                <a:latin typeface="Times New Roman" panose="02020603050405020304" pitchFamily="18" charset="0"/>
                <a:cs typeface="Times New Roman" panose="02020603050405020304" pitchFamily="18" charset="0"/>
              </a:rPr>
              <a:t>Xs</a:t>
            </a:r>
            <a:r>
              <a:rPr lang="en-US" sz="2000" b="0" i="0" dirty="0" smtClean="0">
                <a:solidFill>
                  <a:schemeClr val="bg2">
                    <a:lumMod val="20000"/>
                    <a:lumOff val="80000"/>
                  </a:schemeClr>
                </a:solidFill>
                <a:effectLst/>
                <a:latin typeface="Times New Roman" panose="02020603050405020304" pitchFamily="18" charset="0"/>
                <a:cs typeface="Times New Roman" panose="02020603050405020304" pitchFamily="18" charset="0"/>
              </a:rPr>
              <a:t> and </a:t>
            </a:r>
            <a:r>
              <a:rPr lang="en-US" sz="2000" b="0" i="0" dirty="0" err="1" smtClean="0">
                <a:solidFill>
                  <a:schemeClr val="bg2">
                    <a:lumMod val="20000"/>
                    <a:lumOff val="80000"/>
                  </a:schemeClr>
                </a:solidFill>
                <a:effectLst/>
                <a:latin typeface="Times New Roman" panose="02020603050405020304" pitchFamily="18" charset="0"/>
                <a:cs typeface="Times New Roman" panose="02020603050405020304" pitchFamily="18" charset="0"/>
              </a:rPr>
              <a:t>Os</a:t>
            </a:r>
            <a:r>
              <a:rPr lang="en-US" sz="2000" b="0" i="0" dirty="0" smtClean="0">
                <a:solidFill>
                  <a:schemeClr val="bg2">
                    <a:lumMod val="20000"/>
                    <a:lumOff val="80000"/>
                  </a:schemeClr>
                </a:solidFill>
                <a:effectLst/>
                <a:latin typeface="Times New Roman" panose="02020603050405020304" pitchFamily="18" charset="0"/>
                <a:cs typeface="Times New Roman" panose="02020603050405020304" pitchFamily="18" charset="0"/>
              </a:rPr>
              <a:t> on the 3x3 grid. The initial node represents the empty board, and terminal nodes represent game outcomes (win, loss, or draw).</a:t>
            </a:r>
          </a:p>
          <a:p>
            <a:r>
              <a:rPr lang="en-US" sz="2800" b="1" i="0" u="sng" dirty="0" smtClean="0">
                <a:solidFill>
                  <a:schemeClr val="bg1">
                    <a:lumMod val="25000"/>
                    <a:lumOff val="75000"/>
                  </a:schemeClr>
                </a:solidFill>
                <a:effectLst/>
                <a:latin typeface="Times New Roman" panose="02020603050405020304" pitchFamily="18" charset="0"/>
                <a:cs typeface="Times New Roman" panose="02020603050405020304" pitchFamily="18" charset="0"/>
              </a:rPr>
              <a:t>Edges (Directed):</a:t>
            </a:r>
          </a:p>
          <a:p>
            <a:r>
              <a:rPr lang="en-US" sz="2000" b="0" i="0" dirty="0" smtClean="0">
                <a:solidFill>
                  <a:schemeClr val="bg2">
                    <a:lumMod val="20000"/>
                    <a:lumOff val="80000"/>
                  </a:schemeClr>
                </a:solidFill>
                <a:effectLst/>
                <a:latin typeface="Times New Roman" panose="02020603050405020304" pitchFamily="18" charset="0"/>
                <a:cs typeface="Times New Roman" panose="02020603050405020304" pitchFamily="18" charset="0"/>
              </a:rPr>
              <a:t>Directed </a:t>
            </a:r>
            <a:r>
              <a:rPr lang="en-US" sz="2000" b="0" i="0" dirty="0">
                <a:solidFill>
                  <a:schemeClr val="bg2">
                    <a:lumMod val="20000"/>
                    <a:lumOff val="80000"/>
                  </a:schemeClr>
                </a:solidFill>
                <a:effectLst/>
                <a:latin typeface="Times New Roman" panose="02020603050405020304" pitchFamily="18" charset="0"/>
                <a:cs typeface="Times New Roman" panose="02020603050405020304" pitchFamily="18" charset="0"/>
              </a:rPr>
              <a:t>edges connect nodes to represent legal moves. For example, if a player places their symbol in a certain cell, there is a directed edge from the current board state to the resulting state after the move.</a:t>
            </a:r>
          </a:p>
          <a:p>
            <a:r>
              <a:rPr lang="en-US" sz="2800" b="1" i="0" u="sng" dirty="0">
                <a:solidFill>
                  <a:schemeClr val="bg1">
                    <a:lumMod val="25000"/>
                    <a:lumOff val="75000"/>
                  </a:schemeClr>
                </a:solidFill>
                <a:effectLst/>
                <a:latin typeface="Times New Roman" panose="02020603050405020304" pitchFamily="18" charset="0"/>
                <a:cs typeface="Times New Roman" panose="02020603050405020304" pitchFamily="18" charset="0"/>
              </a:rPr>
              <a:t>Depth:</a:t>
            </a:r>
            <a:endParaRPr lang="en-US" sz="2800" b="1" u="sng" dirty="0">
              <a:solidFill>
                <a:schemeClr val="bg1">
                  <a:lumMod val="25000"/>
                  <a:lumOff val="75000"/>
                </a:schemeClr>
              </a:solidFill>
              <a:latin typeface="Times New Roman" panose="02020603050405020304" pitchFamily="18" charset="0"/>
              <a:cs typeface="Times New Roman" panose="02020603050405020304" pitchFamily="18" charset="0"/>
            </a:endParaRPr>
          </a:p>
          <a:p>
            <a:r>
              <a:rPr lang="en-US" sz="2000" b="0" i="0" dirty="0">
                <a:solidFill>
                  <a:schemeClr val="bg2">
                    <a:lumMod val="20000"/>
                    <a:lumOff val="80000"/>
                  </a:schemeClr>
                </a:solidFill>
                <a:effectLst/>
                <a:latin typeface="Times New Roman" panose="02020603050405020304" pitchFamily="18" charset="0"/>
                <a:cs typeface="Times New Roman" panose="02020603050405020304" pitchFamily="18" charset="0"/>
              </a:rPr>
              <a:t>The depth of the graph represents the number of moves made in the game. Since Tic Tac Toe has a maximum of nine moves, the graph has a finite depth.</a:t>
            </a:r>
          </a:p>
          <a:p>
            <a:r>
              <a:rPr lang="en-US" sz="2800" b="1" i="0" u="sng" dirty="0">
                <a:solidFill>
                  <a:schemeClr val="bg1">
                    <a:lumMod val="25000"/>
                    <a:lumOff val="75000"/>
                  </a:schemeClr>
                </a:solidFill>
                <a:effectLst/>
                <a:latin typeface="Times New Roman" panose="02020603050405020304" pitchFamily="18" charset="0"/>
                <a:cs typeface="Times New Roman" panose="02020603050405020304" pitchFamily="18" charset="0"/>
              </a:rPr>
              <a:t>Terminal Nodes:</a:t>
            </a:r>
            <a:endParaRPr lang="en-US" sz="2800" u="sng" dirty="0">
              <a:solidFill>
                <a:schemeClr val="bg1">
                  <a:lumMod val="25000"/>
                  <a:lumOff val="75000"/>
                </a:schemeClr>
              </a:solidFill>
              <a:latin typeface="Times New Roman" panose="02020603050405020304" pitchFamily="18" charset="0"/>
              <a:cs typeface="Times New Roman" panose="02020603050405020304" pitchFamily="18" charset="0"/>
            </a:endParaRPr>
          </a:p>
          <a:p>
            <a:r>
              <a:rPr lang="en-US" sz="2000" b="0" i="0" dirty="0">
                <a:solidFill>
                  <a:schemeClr val="bg2">
                    <a:lumMod val="20000"/>
                    <a:lumOff val="80000"/>
                  </a:schemeClr>
                </a:solidFill>
                <a:effectLst/>
                <a:latin typeface="Times New Roman" panose="02020603050405020304" pitchFamily="18" charset="0"/>
                <a:cs typeface="Times New Roman" panose="02020603050405020304" pitchFamily="18" charset="0"/>
              </a:rPr>
              <a:t>Terminal nodes at the end of branches represent game outcomes, indicating a win, loss, or draw. These nodes have no outgoing edges.</a:t>
            </a:r>
          </a:p>
          <a:p>
            <a:r>
              <a:rPr lang="en-US" sz="2800" b="1" i="0" u="sng" dirty="0">
                <a:solidFill>
                  <a:schemeClr val="bg1">
                    <a:lumMod val="25000"/>
                    <a:lumOff val="75000"/>
                  </a:schemeClr>
                </a:solidFill>
                <a:effectLst/>
                <a:latin typeface="Times New Roman" panose="02020603050405020304" pitchFamily="18" charset="0"/>
                <a:cs typeface="Times New Roman" panose="02020603050405020304" pitchFamily="18" charset="0"/>
              </a:rPr>
              <a:t>Connected Components:</a:t>
            </a:r>
            <a:endParaRPr lang="en-US" sz="2800" u="sng" dirty="0">
              <a:solidFill>
                <a:schemeClr val="bg1">
                  <a:lumMod val="25000"/>
                  <a:lumOff val="75000"/>
                </a:schemeClr>
              </a:solidFill>
              <a:latin typeface="Times New Roman" panose="02020603050405020304" pitchFamily="18" charset="0"/>
              <a:cs typeface="Times New Roman" panose="02020603050405020304" pitchFamily="18" charset="0"/>
            </a:endParaRPr>
          </a:p>
          <a:p>
            <a:r>
              <a:rPr lang="en-US" sz="2000" b="0" i="0" dirty="0">
                <a:solidFill>
                  <a:schemeClr val="bg2">
                    <a:lumMod val="20000"/>
                    <a:lumOff val="80000"/>
                  </a:schemeClr>
                </a:solidFill>
                <a:effectLst/>
                <a:latin typeface="Times New Roman" panose="02020603050405020304" pitchFamily="18" charset="0"/>
                <a:cs typeface="Times New Roman" panose="02020603050405020304" pitchFamily="18" charset="0"/>
              </a:rPr>
              <a:t>The graph is fully connected, meaning there is a path (sequence of legal moves) between any two nodes. This reflects the fact that players can reach any board configuration from the initial state through a series of legal moves.</a:t>
            </a:r>
          </a:p>
        </p:txBody>
      </p:sp>
    </p:spTree>
    <p:extLst>
      <p:ext uri="{BB962C8B-B14F-4D97-AF65-F5344CB8AC3E}">
        <p14:creationId xmlns:p14="http://schemas.microsoft.com/office/powerpoint/2010/main" val="3191196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ext 2"/>
          <p:cNvSpPr/>
          <p:nvPr/>
        </p:nvSpPr>
        <p:spPr>
          <a:xfrm>
            <a:off x="5085812" y="1060199"/>
            <a:ext cx="5053788" cy="710802"/>
          </a:xfrm>
          <a:prstGeom prst="rect">
            <a:avLst/>
          </a:prstGeom>
          <a:noFill/>
          <a:ln/>
        </p:spPr>
        <p:txBody>
          <a:bodyPr wrap="none" rtlCol="0" anchor="t"/>
          <a:lstStyle/>
          <a:p>
            <a:pPr marL="0" indent="0">
              <a:lnSpc>
                <a:spcPts val="5468"/>
              </a:lnSpc>
              <a:buNone/>
            </a:pPr>
            <a:r>
              <a:rPr lang="en-US" sz="7200" b="1" dirty="0">
                <a:solidFill>
                  <a:schemeClr val="tx1">
                    <a:lumMod val="95000"/>
                    <a:lumOff val="5000"/>
                  </a:schemeClr>
                </a:solidFill>
                <a:latin typeface="Times New Roman" panose="02020603050405020304" pitchFamily="18" charset="0"/>
                <a:ea typeface="Roboto Slab" pitchFamily="34" charset="-122"/>
                <a:cs typeface="Times New Roman" panose="02020603050405020304" pitchFamily="18" charset="0"/>
              </a:rPr>
              <a:t>Tic Tac Toe</a:t>
            </a:r>
            <a:endParaRPr lang="en-US" sz="7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795752" y="2947740"/>
            <a:ext cx="4290060" cy="347186"/>
          </a:xfrm>
          <a:prstGeom prst="rect">
            <a:avLst/>
          </a:prstGeom>
          <a:noFill/>
          <a:ln/>
        </p:spPr>
        <p:txBody>
          <a:bodyPr wrap="none" rtlCol="0" anchor="t"/>
          <a:lstStyle/>
          <a:p>
            <a:pPr marL="0" indent="0">
              <a:lnSpc>
                <a:spcPts val="2734"/>
              </a:lnSpc>
              <a:buNone/>
            </a:pPr>
            <a:r>
              <a:rPr lang="en-US" sz="4400" dirty="0">
                <a:solidFill>
                  <a:schemeClr val="bg1">
                    <a:lumMod val="50000"/>
                    <a:lumOff val="50000"/>
                  </a:schemeClr>
                </a:solidFill>
                <a:latin typeface="Times New Roman" panose="02020603050405020304" pitchFamily="18" charset="0"/>
                <a:ea typeface="Roboto Slab" pitchFamily="34" charset="-122"/>
                <a:cs typeface="Times New Roman" panose="02020603050405020304" pitchFamily="18" charset="0"/>
              </a:rPr>
              <a:t>Objective of Graphic representation:</a:t>
            </a:r>
            <a:endParaRPr lang="en-US" sz="4400" dirty="0">
              <a:solidFill>
                <a:schemeClr val="bg1">
                  <a:lumMod val="50000"/>
                  <a:lumOff val="50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937475" y="3726765"/>
            <a:ext cx="8584287" cy="710803"/>
          </a:xfrm>
          <a:prstGeom prst="rect">
            <a:avLst/>
          </a:prstGeom>
          <a:noFill/>
          <a:ln/>
        </p:spPr>
        <p:txBody>
          <a:bodyPr wrap="square" rtlCol="0" anchor="t"/>
          <a:lstStyle/>
          <a:p>
            <a:r>
              <a:rPr lang="en-US" sz="2400" b="0" i="0" dirty="0">
                <a:solidFill>
                  <a:schemeClr val="bg2">
                    <a:lumMod val="20000"/>
                    <a:lumOff val="80000"/>
                  </a:schemeClr>
                </a:solidFill>
                <a:effectLst/>
                <a:latin typeface="Times New Roman" panose="02020603050405020304" pitchFamily="18" charset="0"/>
                <a:cs typeface="Times New Roman" panose="02020603050405020304" pitchFamily="18" charset="0"/>
              </a:rPr>
              <a:t>Representing Tic Tac Toe as a graph facilitates strategic analysis using algorithms like minimax, enabling the identification of optimal moves. This graph-based approach serves as a teaching tool for graph theory concepts and allows for evaluating the game's complexity through algorithmic exploration. It provides a structured framework for understanding and developing algorithms that enhance decision-making in Tic Tac Toe.</a:t>
            </a:r>
            <a:endParaRPr lang="en-US" sz="24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332" y="2531327"/>
            <a:ext cx="4204009" cy="3847171"/>
          </a:xfrm>
          <a:prstGeom prst="rect">
            <a:avLst/>
          </a:prstGeom>
        </p:spPr>
      </p:pic>
    </p:spTree>
    <p:extLst>
      <p:ext uri="{BB962C8B-B14F-4D97-AF65-F5344CB8AC3E}">
        <p14:creationId xmlns:p14="http://schemas.microsoft.com/office/powerpoint/2010/main" val="25396931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1963</TotalTime>
  <Words>968</Words>
  <Application>Microsoft Office PowerPoint</Application>
  <PresentationFormat>Custom</PresentationFormat>
  <Paragraphs>84</Paragraphs>
  <Slides>21</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Microsoft JhengHei</vt:lpstr>
      <vt:lpstr>MingLiU-ExtB</vt:lpstr>
      <vt:lpstr>Agency FB</vt:lpstr>
      <vt:lpstr>Arial</vt:lpstr>
      <vt:lpstr>Blackadder ITC</vt:lpstr>
      <vt:lpstr>Bookman Old Style</vt:lpstr>
      <vt:lpstr>Calibri</vt:lpstr>
      <vt:lpstr>Gadugi</vt:lpstr>
      <vt:lpstr>Roboto</vt:lpstr>
      <vt:lpstr>Roboto Slab</vt:lpstr>
      <vt:lpstr>Rockwell</vt:lpstr>
      <vt:lpstr>Script MT Bold</vt:lpstr>
      <vt:lpstr>Söhne</vt:lpstr>
      <vt:lpstr>Times New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Hanan</cp:lastModifiedBy>
  <cp:revision>37</cp:revision>
  <dcterms:created xsi:type="dcterms:W3CDTF">2023-12-30T11:16:49Z</dcterms:created>
  <dcterms:modified xsi:type="dcterms:W3CDTF">2024-01-01T10:32:27Z</dcterms:modified>
</cp:coreProperties>
</file>